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5" autoAdjust="0"/>
    <p:restoredTop sz="86400" autoAdjust="0"/>
  </p:normalViewPr>
  <p:slideViewPr>
    <p:cSldViewPr>
      <p:cViewPr>
        <p:scale>
          <a:sx n="130" d="100"/>
          <a:sy n="130" d="100"/>
        </p:scale>
        <p:origin x="-1062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102;&#1076;&#1078;&#1077;&#1090;%202016-2018\&#1048;&#1089;&#1087;&#1086;&#1083;&#1085;&#1077;&#1085;&#1080;&#1077;%202016%20&#1075;&#1086;&#1076;\&#1055;&#1088;&#1080;&#1083;&#1086;&#1078;&#1077;&#1085;&#1080;&#1077;%201%20-%20&#1044;&#1086;&#1093;&#1086;&#1076;&#1099;-2016.-%20&#1076;&#1077;&#1082;&#1072;&#1073;&#1088;&#1100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102;&#1076;&#1078;&#1077;&#1090;%202016-2018\&#1048;&#1089;&#1087;&#1086;&#1083;&#1085;&#1077;&#1085;&#1080;&#1077;%202016%20&#1075;&#1086;&#1076;\&#1055;&#1088;&#1080;&#1083;&#1086;&#1078;&#1077;&#1085;&#1080;&#1077;%201%20-%20&#1044;&#1086;&#1093;&#1086;&#1076;&#1099;-2016.-%20&#1076;&#1077;&#1082;&#1072;&#1073;&#1088;&#1100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lexx\&#1084;&#1086;&#1080;%20&#1076;&#1086;&#1082;&#1091;&#1084;&#1077;&#1085;&#1090;&#1099;\&#1041;&#1102;&#1076;&#1078;&#1077;&#1090;%202017-2019\&#1041;&#1102;&#1076;&#1078;&#1077;&#1090;%20&#1076;&#1083;&#1103;%20&#1075;&#1088;&#1072;&#1078;&#1076;&#1072;&#1085;\&#1048;&#1089;&#1087;&#1086;&#1083;&#1085;&#1077;&#1085;&#1080;&#1077;\2017\&#1051;&#1080;&#1089;&#1090;%20Microsoft%20Exce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102;&#1076;&#1078;&#1077;&#1090;%202017-2019\&#1048;&#1089;&#1087;&#1086;&#1083;&#1085;&#1077;&#1085;&#1080;&#1077;%202017%20&#1075;&#1086;&#1076;\&#1055;&#1088;&#1080;&#1083;&#1086;&#1078;&#1077;&#1085;&#1080;&#1077;%202%20-%20&#1056;,%20&#1055;&#1088;,%20&#1062;&#1089;&#1090;%20&#1080;%20&#1042;&#1056;%20-2017(&#1075;&#1086;&#1076;)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102;&#1076;&#1078;&#1077;&#1090;%202017-2019\&#1048;&#1089;&#1087;&#1086;&#1083;&#1085;&#1077;&#1085;&#1080;&#1077;%202017%20&#1075;&#1086;&#1076;\&#1055;&#1088;&#1080;&#1083;&#1086;&#1078;&#1077;&#1085;&#1080;&#1077;%204%20-%20&#1055;&#1088;&#1086;&#1075;&#1088;&#1072;&#1084;&#1084;&#1099;%202017(&#1075;&#1086;&#1076;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825834917437392E-2"/>
          <c:y val="9.2432734489196935E-2"/>
          <c:w val="0.53731280645014168"/>
          <c:h val="0.81513453102160616"/>
        </c:manualLayout>
      </c:layout>
      <c:pie3DChart>
        <c:varyColors val="1"/>
        <c:ser>
          <c:idx val="1"/>
          <c:order val="1"/>
          <c:explosion val="25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Лист1!$B$15:$B$38</c:f>
              <c:strCache>
                <c:ptCount val="10"/>
                <c:pt idx="0">
                  <c:v>НДФЛ</c:v>
                </c:pt>
                <c:pt idx="1">
                  <c:v>АКЦЫЗЫ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ПЛАТЕЖИ ПРИ ПОЛЬЗОВАНИИ ПРИРОДНЫМИ РЕСУРСАМИ </c:v>
                </c:pt>
                <c:pt idx="6">
                  <c:v>ДОХОДЫ ОТ ОКАЗАНИЯ ПЛАТНЫХ УСЛУГ (РАБОТ) И КОМПЕНСАЦИИ ЗАТРАТ ГОСУДАРСТВА</c:v>
                </c:pt>
                <c:pt idx="7">
                  <c:v>ДОХОДЫ ОТ ПРОДАЖИ МАТЕРИАЛЬНЫХ И НЕМАТЕРИАЛЬНЫХ АКТИВОВ </c:v>
                </c:pt>
                <c:pt idx="8">
                  <c:v>ШТРАФЫ, САНКЦИИ, ВОЗМЕЩЕНИЕ УЩЕРБА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Лист1!$D$15:$D$38</c:f>
              <c:numCache>
                <c:formatCode>#,##0.00</c:formatCode>
                <c:ptCount val="10"/>
                <c:pt idx="0">
                  <c:v>164857.80078999998</c:v>
                </c:pt>
                <c:pt idx="1">
                  <c:v>16092.951580000001</c:v>
                </c:pt>
                <c:pt idx="2">
                  <c:v>10847.024470000002</c:v>
                </c:pt>
                <c:pt idx="3">
                  <c:v>3779.8395900000005</c:v>
                </c:pt>
                <c:pt idx="4">
                  <c:v>35996.571960000001</c:v>
                </c:pt>
                <c:pt idx="5">
                  <c:v>2373.9697799999999</c:v>
                </c:pt>
                <c:pt idx="6">
                  <c:v>529.92398000000003</c:v>
                </c:pt>
                <c:pt idx="7">
                  <c:v>24724.659479999991</c:v>
                </c:pt>
                <c:pt idx="8">
                  <c:v>1741.5517500000001</c:v>
                </c:pt>
                <c:pt idx="9">
                  <c:v>12.016</c:v>
                </c:pt>
              </c:numCache>
            </c:numRef>
          </c:val>
        </c:ser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Лист1!$B$15:$B$38</c:f>
              <c:strCache>
                <c:ptCount val="10"/>
                <c:pt idx="0">
                  <c:v>НДФЛ</c:v>
                </c:pt>
                <c:pt idx="1">
                  <c:v>АКЦЫЗЫ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ПЛАТЕЖИ ПРИ ПОЛЬЗОВАНИИ ПРИРОДНЫМИ РЕСУРСАМИ </c:v>
                </c:pt>
                <c:pt idx="6">
                  <c:v>ДОХОДЫ ОТ ОКАЗАНИЯ ПЛАТНЫХ УСЛУГ (РАБОТ) И КОМПЕНСАЦИИ ЗАТРАТ ГОСУДАРСТВА</c:v>
                </c:pt>
                <c:pt idx="7">
                  <c:v>ДОХОДЫ ОТ ПРОДАЖИ МАТЕРИАЛЬНЫХ И НЕМАТЕРИАЛЬНЫХ АКТИВОВ </c:v>
                </c:pt>
                <c:pt idx="8">
                  <c:v>ШТРАФЫ, САНКЦИИ, ВОЗМЕЩЕНИЕ УЩЕРБА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Лист1!$C$15:$C$38</c:f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zero"/>
    <c:showDLblsOverMax val="0"/>
  </c:chart>
  <c:spPr>
    <a:gradFill>
      <a:gsLst>
        <a:gs pos="0">
          <a:srgbClr val="03D4A8"/>
        </a:gs>
        <a:gs pos="25000">
          <a:srgbClr val="21D6E0"/>
        </a:gs>
        <a:gs pos="88000">
          <a:srgbClr val="0087E6"/>
        </a:gs>
        <a:gs pos="100000">
          <a:srgbClr val="005CBF"/>
        </a:gs>
      </a:gsLst>
      <a:lin ang="13500000" scaled="1"/>
    </a:gra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6680606559231157"/>
          <c:y val="2.0185908162981891E-2"/>
          <c:w val="0.72842717561372528"/>
          <c:h val="0.5438399755220684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Лист1!$B$42</c:f>
              <c:strCache>
                <c:ptCount val="1"/>
                <c:pt idx="0">
                  <c:v>Дотации 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Лист1!$C$42:$D$42</c:f>
              <c:numCache>
                <c:formatCode>#,##0.0000</c:formatCode>
                <c:ptCount val="2"/>
                <c:pt idx="0">
                  <c:v>2061</c:v>
                </c:pt>
                <c:pt idx="1">
                  <c:v>745</c:v>
                </c:pt>
              </c:numCache>
            </c:numRef>
          </c:val>
        </c:ser>
        <c:ser>
          <c:idx val="1"/>
          <c:order val="1"/>
          <c:tx>
            <c:strRef>
              <c:f>Лист1!$B$43</c:f>
              <c:strCache>
                <c:ptCount val="1"/>
                <c:pt idx="0">
                  <c:v>Дотации бюджетам муниципальных районов на выравнивание  бюджетной обеспеченности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Лист1!$C$43:$D$43</c:f>
            </c:numRef>
          </c:val>
        </c:ser>
        <c:ser>
          <c:idx val="2"/>
          <c:order val="2"/>
          <c:tx>
            <c:strRef>
              <c:f>Лист1!$B$44</c:f>
              <c:strCache>
                <c:ptCount val="1"/>
                <c:pt idx="0">
                  <c:v>Дотации бюджетам муниципальных районов на поддержку мер по обеспечению сбалансированности бюджетов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Лист1!$C$44:$D$44</c:f>
            </c:numRef>
          </c:val>
        </c:ser>
        <c:ser>
          <c:idx val="3"/>
          <c:order val="3"/>
          <c:tx>
            <c:strRef>
              <c:f>Лист1!$B$45</c:f>
              <c:strCache>
                <c:ptCount val="1"/>
                <c:pt idx="0">
                  <c:v>Прочие дотации бюджетам муниципальных районов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Лист1!$C$45:$D$45</c:f>
            </c:numRef>
          </c:val>
        </c:ser>
        <c:ser>
          <c:idx val="4"/>
          <c:order val="4"/>
          <c:tx>
            <c:strRef>
              <c:f>Лист1!$B$46</c:f>
              <c:strCache>
                <c:ptCount val="1"/>
                <c:pt idx="0">
                  <c:v>Субсидии 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Лист1!$C$46:$D$46</c:f>
              <c:numCache>
                <c:formatCode>#,##0.0000</c:formatCode>
                <c:ptCount val="2"/>
                <c:pt idx="0">
                  <c:v>12683.4277</c:v>
                </c:pt>
                <c:pt idx="1">
                  <c:v>16771.188849999999</c:v>
                </c:pt>
              </c:numCache>
            </c:numRef>
          </c:val>
        </c:ser>
        <c:ser>
          <c:idx val="5"/>
          <c:order val="5"/>
          <c:tx>
            <c:strRef>
              <c:f>Лист1!$B$47</c:f>
              <c:strCache>
                <c:ptCount val="1"/>
                <c:pt idx="0">
                  <c:v>Субсидии бюджетам муниципальных районов на государственную поддержку малого и среднего предпринимательства, включая крестьянские (фермерские) хозяйства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Лист1!$C$47:$D$47</c:f>
            </c:numRef>
          </c:val>
        </c:ser>
        <c:ser>
          <c:idx val="6"/>
          <c:order val="6"/>
          <c:tx>
            <c:strRef>
              <c:f>Лист1!$B$48</c:f>
              <c:strCache>
                <c:ptCount val="1"/>
                <c:pt idx="0">
                  <c:v>Субсидии бюджетам муниципальных районов на реализацию федеральных целевых программ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Лист1!$C$48:$D$48</c:f>
            </c:numRef>
          </c:val>
        </c:ser>
        <c:ser>
          <c:idx val="7"/>
          <c:order val="7"/>
          <c:tx>
            <c:strRef>
              <c:f>Лист1!$B$49</c:f>
              <c:strCache>
                <c:ptCount val="1"/>
                <c:pt idx="0">
                  <c:v>Прочие субсидии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Лист1!$C$49:$D$49</c:f>
            </c:numRef>
          </c:val>
        </c:ser>
        <c:ser>
          <c:idx val="8"/>
          <c:order val="8"/>
          <c:tx>
            <c:strRef>
              <c:f>Лист1!$B$50</c:f>
              <c:strCache>
                <c:ptCount val="1"/>
                <c:pt idx="0">
                  <c:v>Субвенции 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Лист1!$C$50:$D$50</c:f>
              <c:numCache>
                <c:formatCode>#,##0.0000</c:formatCode>
                <c:ptCount val="2"/>
                <c:pt idx="0">
                  <c:v>317271.88199999993</c:v>
                </c:pt>
                <c:pt idx="1">
                  <c:v>339253.09252000006</c:v>
                </c:pt>
              </c:numCache>
            </c:numRef>
          </c:val>
        </c:ser>
        <c:ser>
          <c:idx val="9"/>
          <c:order val="9"/>
          <c:tx>
            <c:strRef>
              <c:f>Лист1!$B$51</c:f>
              <c:strCache>
                <c:ptCount val="1"/>
                <c:pt idx="0">
                  <c:v>Cубвенции бюджетам муниципальных районов на осуществление отдельных государственных полномочий по подготовке и проведению Всероссийской переписи населения 2010 года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Лист1!$C$51:$D$51</c:f>
            </c:numRef>
          </c:val>
        </c:ser>
        <c:ser>
          <c:idx val="10"/>
          <c:order val="10"/>
          <c:tx>
            <c:strRef>
              <c:f>Лист1!$B$52</c:f>
              <c:strCache>
                <c:ptCount val="1"/>
                <c:pt idx="0">
                  <c:v>Субвенции бюджетам муниципальных районов на государственную регистрацию актов гражданского состояния 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Лист1!$C$52:$D$52</c:f>
            </c:numRef>
          </c:val>
        </c:ser>
        <c:ser>
          <c:idx val="11"/>
          <c:order val="11"/>
          <c:tx>
            <c:strRef>
              <c:f>Лист1!$B$53</c:f>
              <c:strCache>
                <c:ptCount val="1"/>
                <c:pt idx="0">
                  <c:v>Субвенции бюджетам муниципальных районов на составление (изменение) списков кандидатов в присяжные заседатели федеральных судов общей юрисдикции в РФ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Лист1!$C$53:$D$53</c:f>
            </c:numRef>
          </c:val>
        </c:ser>
        <c:ser>
          <c:idx val="12"/>
          <c:order val="12"/>
          <c:tx>
            <c:strRef>
              <c:f>Лист1!$B$54</c:f>
              <c:strCache>
                <c:ptCount val="1"/>
                <c:pt idx="0">
                  <c:v>Субвенции бюджетам муниципальных районов на осуществление первичного воинского учета на территориях, где отсутствуют военные комиссариаты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Лист1!$C$54:$D$54</c:f>
            </c:numRef>
          </c:val>
        </c:ser>
        <c:ser>
          <c:idx val="13"/>
          <c:order val="13"/>
          <c:tx>
            <c:strRef>
              <c:f>Лист1!$B$55</c:f>
              <c:strCache>
                <c:ptCount val="1"/>
                <c:pt idx="0">
                  <c:v>Субвенции бюджетам муниципальных районов на ежемесячное денежное вознаграждение за классное руководство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Лист1!$C$55:$D$55</c:f>
            </c:numRef>
          </c:val>
        </c:ser>
        <c:ser>
          <c:idx val="14"/>
          <c:order val="14"/>
          <c:tx>
            <c:strRef>
              <c:f>Лист1!$B$56</c:f>
              <c:strCache>
                <c:ptCount val="1"/>
                <c:pt idx="0">
                  <c:v>Субвенции бюджетам муниципальных районов на выполнение переданных полномочий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Лист1!$C$56:$D$56</c:f>
            </c:numRef>
          </c:val>
        </c:ser>
        <c:ser>
          <c:idx val="15"/>
          <c:order val="15"/>
          <c:tx>
            <c:strRef>
              <c:f>Лист1!$B$57</c:f>
              <c:strCache>
                <c:ptCount val="1"/>
                <c:pt idx="0">
                  <c:v>субвенции бюджетам муниципальных районов на реализацию дошкольного, общего и дополнительного образования в муниципальных общеобразовательных учреждениях по основным общеобразовательным программам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Лист1!$C$57:$D$57</c:f>
            </c:numRef>
          </c:val>
        </c:ser>
        <c:ser>
          <c:idx val="16"/>
          <c:order val="16"/>
          <c:tx>
            <c:strRef>
              <c:f>Лист1!$B$58</c:f>
              <c:strCache>
                <c:ptCount val="1"/>
                <c:pt idx="0">
                  <c:v>субвенции бюджетам муниципальных районов на обеспечение государственных гарантий реализации прав на получение общедоступного и бесплатного дошкольного образования в  муниципальных дошкольных образовательных учреждениях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Лист1!$C$58:$D$58</c:f>
            </c:numRef>
          </c:val>
        </c:ser>
        <c:ser>
          <c:idx val="17"/>
          <c:order val="17"/>
          <c:tx>
            <c:strRef>
              <c:f>Лист1!$B$59</c:f>
              <c:strCache>
                <c:ptCount val="1"/>
                <c:pt idx="0">
                  <c:v>субвенции бюджетам муниципальных районов на обеспечение деятельности комиссий по делам несовершеннолетних и защите их прав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Лист1!$C$59:$D$59</c:f>
            </c:numRef>
          </c:val>
        </c:ser>
        <c:ser>
          <c:idx val="18"/>
          <c:order val="18"/>
          <c:tx>
            <c:strRef>
              <c:f>Лист1!$B$60</c:f>
              <c:strCache>
                <c:ptCount val="1"/>
                <c:pt idx="0">
                  <c:v>субвенции бюджетам муниципальных районов на осуществление выравнивания бюджетной обеспеченности поселений, входящих в состав муниципальных районов Приморского края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Лист1!$C$60:$D$60</c:f>
            </c:numRef>
          </c:val>
        </c:ser>
        <c:ser>
          <c:idx val="19"/>
          <c:order val="19"/>
          <c:tx>
            <c:strRef>
              <c:f>Лист1!$B$61</c:f>
              <c:strCache>
                <c:ptCount val="1"/>
                <c:pt idx="0">
                  <c:v>субвенции бюджетам муниципальных районов на организацию и обеспечение оздоровления и отдыха детей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Лист1!$C$61:$D$61</c:f>
            </c:numRef>
          </c:val>
        </c:ser>
        <c:ser>
          <c:idx val="20"/>
          <c:order val="20"/>
          <c:tx>
            <c:strRef>
              <c:f>Лист1!$B$62</c:f>
              <c:strCache>
                <c:ptCount val="1"/>
                <c:pt idx="0">
                  <c:v>субвенции бюджетам муниципальных районов на выполнение органами местного самоуправления отдельных государственных полномочий по государственному управлению охраной труда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Лист1!$C$62:$D$62</c:f>
            </c:numRef>
          </c:val>
        </c:ser>
        <c:ser>
          <c:idx val="21"/>
          <c:order val="21"/>
          <c:tx>
            <c:strRef>
              <c:f>Лист1!$B$63</c:f>
              <c:strCache>
                <c:ptCount val="1"/>
                <c:pt idx="0">
                  <c:v>субвенции бюджетам  муниципальных районов на обеспечение обучающихся в младших классах  (1-4 включительно) бесплатным питанием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Лист1!$C$63:$D$63</c:f>
            </c:numRef>
          </c:val>
        </c:ser>
        <c:ser>
          <c:idx val="22"/>
          <c:order val="22"/>
          <c:tx>
            <c:strRef>
              <c:f>Лист1!$B$64</c:f>
              <c:strCache>
                <c:ptCount val="1"/>
                <c:pt idx="0">
                  <c:v>субвенции бюджетам  муниципальных районов на осуществление государственных полномочий по регистрации и учету граждан, имеющих право на получение жилищнвх субсидий в связи с переселением из районов Крайнего Севера и приравненных к ним местностей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Лист1!$C$64:$D$64</c:f>
            </c:numRef>
          </c:val>
        </c:ser>
        <c:ser>
          <c:idx val="23"/>
          <c:order val="23"/>
          <c:tx>
            <c:strRef>
              <c:f>Лист1!$B$65</c:f>
              <c:strCache>
                <c:ptCount val="1"/>
                <c:pt idx="0">
                  <c:v>субвенции бюджетам  муниципальных районов на осуществление государственных полномочий по организации проведения мероприятий по предупреждению и ликвидации болезней животных, их лечению, защите населения от болезней, общих для человека и животных 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Лист1!$C$65:$D$65</c:f>
            </c:numRef>
          </c:val>
        </c:ser>
        <c:ser>
          <c:idx val="24"/>
          <c:order val="24"/>
          <c:tx>
            <c:strRef>
              <c:f>Лист1!$B$66</c:f>
              <c:strCache>
                <c:ptCount val="1"/>
                <c:pt idx="0">
                  <c:v>субвенции бюджетам муниципальных районов на создание и обеспечение деятельности административных комиссий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Лист1!$C$66:$D$66</c:f>
            </c:numRef>
          </c:val>
        </c:ser>
        <c:ser>
          <c:idx val="25"/>
          <c:order val="25"/>
          <c:tx>
            <c:strRef>
              <c:f>Лист1!$B$67</c:f>
              <c:strCache>
                <c:ptCount val="1"/>
                <c:pt idx="0">
                  <c:v>Субвенции бюджетам  муниципальных районов на выплату компенсации части родительской платы за содержание ребенка в государственных и муниципальных образовательных учреждениях, реализующих основную общеобразовательную программу дошкольного образования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Лист1!$C$67:$D$67</c:f>
            </c:numRef>
          </c:val>
        </c:ser>
        <c:ser>
          <c:idx val="26"/>
          <c:order val="26"/>
          <c:tx>
            <c:strRef>
              <c:f>Лист1!$B$68</c:f>
              <c:strCache>
                <c:ptCount val="1"/>
                <c:pt idx="0">
                  <c:v>Субвенции бюджетам муниципальных районов на обеспечение жильем граждан, уволенных с военной службы (службы), и приравненных к ним лиц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Лист1!$C$68:$D$68</c:f>
            </c:numRef>
          </c:val>
        </c:ser>
        <c:ser>
          <c:idx val="27"/>
          <c:order val="27"/>
          <c:tx>
            <c:strRef>
              <c:f>Лист1!$B$69</c:f>
              <c:strCache>
                <c:ptCount val="1"/>
                <c:pt idx="0">
                  <c:v>Субвенция бюджетам муниципальных районов на проведение Всероссийской сельскохозяйственной переписи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Лист1!$C$69:$D$69</c:f>
            </c:numRef>
          </c:val>
        </c:ser>
        <c:ser>
          <c:idx val="28"/>
          <c:order val="28"/>
          <c:tx>
            <c:strRef>
              <c:f>Лист1!$B$70</c:f>
              <c:strCache>
                <c:ptCount val="1"/>
                <c:pt idx="0">
                  <c:v>Межбюджетные трансферты</c:v>
                </c:pt>
              </c:strCache>
            </c:strRef>
          </c:tx>
          <c:invertIfNegative val="0"/>
          <c:cat>
            <c:strRef>
              <c:f>Лист1!$C$12:$D$12</c:f>
              <c:strCache>
                <c:ptCount val="2"/>
                <c:pt idx="0">
                  <c:v>Исполненно 2015 год</c:v>
                </c:pt>
                <c:pt idx="1">
                  <c:v>Исполненно 2016 год</c:v>
                </c:pt>
              </c:strCache>
            </c:strRef>
          </c:cat>
          <c:val>
            <c:numRef>
              <c:f>Лист1!$C$70:$D$70</c:f>
              <c:numCache>
                <c:formatCode>#,##0.0000</c:formatCode>
                <c:ptCount val="2"/>
                <c:pt idx="0">
                  <c:v>2284.66</c:v>
                </c:pt>
                <c:pt idx="1">
                  <c:v>240.96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box"/>
        <c:axId val="90886144"/>
        <c:axId val="90887680"/>
        <c:axId val="0"/>
      </c:bar3DChart>
      <c:catAx>
        <c:axId val="90886144"/>
        <c:scaling>
          <c:orientation val="minMax"/>
        </c:scaling>
        <c:delete val="0"/>
        <c:axPos val="b"/>
        <c:majorTickMark val="none"/>
        <c:minorTickMark val="none"/>
        <c:tickLblPos val="nextTo"/>
        <c:crossAx val="90887680"/>
        <c:crosses val="autoZero"/>
        <c:auto val="1"/>
        <c:lblAlgn val="ctr"/>
        <c:lblOffset val="100"/>
        <c:noMultiLvlLbl val="0"/>
      </c:catAx>
      <c:valAx>
        <c:axId val="9088768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ru-RU" sz="2000"/>
                  <a:t>тыс.руб.</a:t>
                </a:r>
              </a:p>
            </c:rich>
          </c:tx>
          <c:layout/>
          <c:overlay val="0"/>
        </c:title>
        <c:numFmt formatCode="#,##0.0000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9088614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800"/>
            </a:pPr>
            <a:endParaRPr lang="ru-RU"/>
          </a:p>
        </c:txPr>
      </c:dTable>
      <c:spPr>
        <a:noFill/>
        <a:ln w="25400">
          <a:noFill/>
        </a:ln>
      </c:spPr>
    </c:plotArea>
    <c:plotVisOnly val="1"/>
    <c:dispBlanksAs val="gap"/>
    <c:showDLblsOverMax val="0"/>
  </c:chart>
  <c:spPr>
    <a:gradFill flip="none" rotWithShape="1">
      <a:gsLst>
        <a:gs pos="0">
          <a:srgbClr val="03D4A8"/>
        </a:gs>
        <a:gs pos="25000">
          <a:srgbClr val="21D6E0"/>
        </a:gs>
        <a:gs pos="88000">
          <a:srgbClr val="0087E6"/>
        </a:gs>
        <a:gs pos="100000">
          <a:srgbClr val="005CBF"/>
        </a:gs>
      </a:gsLst>
      <a:lin ang="13500000" scaled="1"/>
      <a:tileRect/>
    </a:gra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589908279421943"/>
          <c:y val="0.12313131032578874"/>
          <c:w val="0.79544647282780545"/>
          <c:h val="0.7065302929304152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Исполненно 2016</c:v>
                </c:pt>
              </c:strCache>
            </c:strRef>
          </c:tx>
          <c:invertIfNegative val="0"/>
          <c:cat>
            <c:strRef>
              <c:f>Лист1!$A$4:$A$7</c:f>
              <c:strCache>
                <c:ptCount val="4"/>
                <c:pt idx="0">
                  <c:v>Межбюджетные трансферты</c:v>
                </c:pt>
                <c:pt idx="1">
                  <c:v>Субвенции</c:v>
                </c:pt>
                <c:pt idx="2">
                  <c:v>Субсидии</c:v>
                </c:pt>
                <c:pt idx="3">
                  <c:v>Дотации</c:v>
                </c:pt>
              </c:strCache>
            </c:strRef>
          </c:cat>
          <c:val>
            <c:numRef>
              <c:f>Лист1!$B$4:$B$7</c:f>
              <c:numCache>
                <c:formatCode>#,##0.000</c:formatCode>
                <c:ptCount val="4"/>
                <c:pt idx="0">
                  <c:v>240.96</c:v>
                </c:pt>
                <c:pt idx="1">
                  <c:v>339253.09299999999</c:v>
                </c:pt>
                <c:pt idx="2">
                  <c:v>16771.188999999998</c:v>
                </c:pt>
                <c:pt idx="3">
                  <c:v>745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Исполненно 2017</c:v>
                </c:pt>
              </c:strCache>
            </c:strRef>
          </c:tx>
          <c:invertIfNegative val="0"/>
          <c:cat>
            <c:strRef>
              <c:f>Лист1!$A$4:$A$7</c:f>
              <c:strCache>
                <c:ptCount val="4"/>
                <c:pt idx="0">
                  <c:v>Межбюджетные трансферты</c:v>
                </c:pt>
                <c:pt idx="1">
                  <c:v>Субвенции</c:v>
                </c:pt>
                <c:pt idx="2">
                  <c:v>Субсидии</c:v>
                </c:pt>
                <c:pt idx="3">
                  <c:v>Дотации</c:v>
                </c:pt>
              </c:strCache>
            </c:strRef>
          </c:cat>
          <c:val>
            <c:numRef>
              <c:f>Лист1!$C$4:$C$7</c:f>
              <c:numCache>
                <c:formatCode>#,##0.000</c:formatCode>
                <c:ptCount val="4"/>
                <c:pt idx="0">
                  <c:v>141.9</c:v>
                </c:pt>
                <c:pt idx="1">
                  <c:v>334262.80900000001</c:v>
                </c:pt>
                <c:pt idx="2">
                  <c:v>41886.347999999998</c:v>
                </c:pt>
                <c:pt idx="3">
                  <c:v>6293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0902528"/>
        <c:axId val="90904064"/>
        <c:axId val="0"/>
      </c:bar3DChart>
      <c:catAx>
        <c:axId val="90902528"/>
        <c:scaling>
          <c:orientation val="minMax"/>
        </c:scaling>
        <c:delete val="0"/>
        <c:axPos val="b"/>
        <c:majorTickMark val="none"/>
        <c:minorTickMark val="none"/>
        <c:tickLblPos val="nextTo"/>
        <c:crossAx val="90904064"/>
        <c:crosses val="autoZero"/>
        <c:auto val="1"/>
        <c:lblAlgn val="ctr"/>
        <c:lblOffset val="100"/>
        <c:noMultiLvlLbl val="0"/>
      </c:catAx>
      <c:valAx>
        <c:axId val="90904064"/>
        <c:scaling>
          <c:orientation val="minMax"/>
        </c:scaling>
        <c:delete val="0"/>
        <c:axPos val="l"/>
        <c:majorGridlines/>
        <c:numFmt formatCode="#,##0.000" sourceLinked="1"/>
        <c:majorTickMark val="none"/>
        <c:minorTickMark val="none"/>
        <c:tickLblPos val="nextTo"/>
        <c:crossAx val="9090252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86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345591230604009E-2"/>
          <c:y val="8.2931761105376825E-2"/>
          <c:w val="0.52624461479588702"/>
          <c:h val="0.81078564742130765"/>
        </c:manualLayout>
      </c:layout>
      <c:pie3DChart>
        <c:varyColors val="1"/>
        <c:ser>
          <c:idx val="19"/>
          <c:order val="19"/>
          <c:explosion val="25"/>
          <c:dPt>
            <c:idx val="5"/>
            <c:bubble3D val="0"/>
            <c:explosion val="46"/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БЮДЖЕТА'!$X$14:$X$548</c:f>
              <c:numCache>
                <c:formatCode>#,##0.000</c:formatCode>
                <c:ptCount val="12"/>
                <c:pt idx="0">
                  <c:v>71174.137999999977</c:v>
                </c:pt>
                <c:pt idx="1">
                  <c:v>1712.2</c:v>
                </c:pt>
                <c:pt idx="2">
                  <c:v>22.130000000000003</c:v>
                </c:pt>
                <c:pt idx="3">
                  <c:v>27692.753000000001</c:v>
                </c:pt>
                <c:pt idx="4">
                  <c:v>20501.476610000005</c:v>
                </c:pt>
                <c:pt idx="5">
                  <c:v>462067.72199999995</c:v>
                </c:pt>
                <c:pt idx="6">
                  <c:v>24722.652000000002</c:v>
                </c:pt>
                <c:pt idx="7">
                  <c:v>8652.1970000000001</c:v>
                </c:pt>
                <c:pt idx="8">
                  <c:v>150</c:v>
                </c:pt>
                <c:pt idx="9">
                  <c:v>2548.1799999999998</c:v>
                </c:pt>
                <c:pt idx="10">
                  <c:v>2.8659999999999997</c:v>
                </c:pt>
                <c:pt idx="11">
                  <c:v>20294</c:v>
                </c:pt>
              </c:numCache>
            </c:numRef>
          </c:val>
        </c:ser>
        <c:ser>
          <c:idx val="18"/>
          <c:order val="18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БЮДЖЕТА'!$W$14:$W$548</c:f>
            </c:numRef>
          </c:val>
        </c:ser>
        <c:ser>
          <c:idx val="17"/>
          <c:order val="17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БЮДЖЕТА'!$V$14:$V$548</c:f>
            </c:numRef>
          </c:val>
        </c:ser>
        <c:ser>
          <c:idx val="16"/>
          <c:order val="16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БЮДЖЕТА'!$U$14:$U$548</c:f>
            </c:numRef>
          </c:val>
        </c:ser>
        <c:ser>
          <c:idx val="15"/>
          <c:order val="15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БЮДЖЕТА'!$T$14:$T$548</c:f>
            </c:numRef>
          </c:val>
        </c:ser>
        <c:ser>
          <c:idx val="14"/>
          <c:order val="14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БЮДЖЕТА'!$S$14:$S$548</c:f>
            </c:numRef>
          </c:val>
        </c:ser>
        <c:ser>
          <c:idx val="13"/>
          <c:order val="13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БЮДЖЕТА'!$R$14:$R$548</c:f>
            </c:numRef>
          </c:val>
        </c:ser>
        <c:ser>
          <c:idx val="12"/>
          <c:order val="12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БЮДЖЕТА'!$Q$14:$Q$548</c:f>
            </c:numRef>
          </c:val>
        </c:ser>
        <c:ser>
          <c:idx val="11"/>
          <c:order val="11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БЮДЖЕТА'!$P$14:$P$548</c:f>
            </c:numRef>
          </c:val>
        </c:ser>
        <c:ser>
          <c:idx val="10"/>
          <c:order val="1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БЮДЖЕТА'!$O$14:$O$548</c:f>
            </c:numRef>
          </c:val>
        </c:ser>
        <c:ser>
          <c:idx val="9"/>
          <c:order val="9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БЮДЖЕТА'!$N$14:$N$548</c:f>
            </c:numRef>
          </c:val>
        </c:ser>
        <c:ser>
          <c:idx val="8"/>
          <c:order val="8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БЮДЖЕТА'!$M$14:$M$548</c:f>
            </c:numRef>
          </c:val>
        </c:ser>
        <c:ser>
          <c:idx val="7"/>
          <c:order val="7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БЮДЖЕТА'!$L$14:$L$548</c:f>
            </c:numRef>
          </c:val>
        </c:ser>
        <c:ser>
          <c:idx val="6"/>
          <c:order val="6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БЮДЖЕТА'!$K$14:$K$548</c:f>
            </c:numRef>
          </c:val>
        </c:ser>
        <c:ser>
          <c:idx val="5"/>
          <c:order val="5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БЮДЖЕТА'!$J$14:$J$548</c:f>
            </c:numRef>
          </c:val>
        </c:ser>
        <c:ser>
          <c:idx val="4"/>
          <c:order val="4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БЮДЖЕТА'!$I$14:$I$548</c:f>
            </c:numRef>
          </c:val>
        </c:ser>
        <c:ser>
          <c:idx val="3"/>
          <c:order val="3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БЮДЖЕТА'!$H$14:$H$548</c:f>
            </c:numRef>
          </c:val>
        </c:ser>
        <c:ser>
          <c:idx val="2"/>
          <c:order val="2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БЮДЖЕТА'!$G$14:$G$548</c:f>
            </c:numRef>
          </c:val>
        </c:ser>
        <c:ser>
          <c:idx val="1"/>
          <c:order val="1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БЮДЖЕТА'!$F$14:$F$548</c:f>
            </c:numRef>
          </c:val>
        </c:ser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БЮДЖЕТА'!$A$14:$D$548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БЮДЖЕТА'!$E$14:$E$548</c:f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559324845567481"/>
          <c:y val="2.521254554433915E-2"/>
          <c:w val="0.31327937284808621"/>
          <c:h val="0.9540749897268227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zero"/>
    <c:showDLblsOverMax val="0"/>
  </c:chart>
  <c:spPr>
    <a:gradFill flip="none" rotWithShape="1">
      <a:gsLst>
        <a:gs pos="0">
          <a:srgbClr val="E6DCAC">
            <a:alpha val="67000"/>
            <a:lumMod val="65000"/>
            <a:lumOff val="35000"/>
          </a:srgbClr>
        </a:gs>
        <a:gs pos="12000">
          <a:srgbClr val="E6D78A"/>
        </a:gs>
        <a:gs pos="30000">
          <a:srgbClr val="C7AC4C"/>
        </a:gs>
        <a:gs pos="45000">
          <a:srgbClr val="E6D78A"/>
        </a:gs>
        <a:gs pos="77000">
          <a:srgbClr val="C7AC4C"/>
        </a:gs>
        <a:gs pos="100000">
          <a:srgbClr val="E6DCAC"/>
        </a:gs>
      </a:gsLst>
      <a:path path="circle">
        <a:fillToRect l="100000" t="100000"/>
      </a:path>
      <a:tileRect r="-100000" b="-100000"/>
    </a:gradFill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19"/>
          <c:order val="19"/>
          <c:explosion val="25"/>
          <c:dPt>
            <c:idx val="0"/>
            <c:bubble3D val="0"/>
            <c:spPr>
              <a:solidFill>
                <a:srgbClr val="C00000"/>
              </a:solidFill>
            </c:spPr>
          </c:dPt>
          <c:dPt>
            <c:idx val="1"/>
            <c:bubble3D val="0"/>
            <c:spPr>
              <a:ln>
                <a:solidFill>
                  <a:srgbClr val="FFFF00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85</a:t>
                    </a:r>
                    <a:r>
                      <a:rPr lang="ru-RU" smtClean="0"/>
                      <a:t>,24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4,76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БЮДЖЕТА'!$X$9:$X$130</c:f>
              <c:numCache>
                <c:formatCode>#,##0.000</c:formatCode>
                <c:ptCount val="2"/>
                <c:pt idx="0">
                  <c:v>545113.7786099998</c:v>
                </c:pt>
                <c:pt idx="1">
                  <c:v>94426.538999999961</c:v>
                </c:pt>
              </c:numCache>
            </c:numRef>
          </c:val>
        </c:ser>
        <c:ser>
          <c:idx val="18"/>
          <c:order val="18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БЮДЖЕТА'!$W$9:$W$130</c:f>
            </c:numRef>
          </c:val>
        </c:ser>
        <c:ser>
          <c:idx val="17"/>
          <c:order val="17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БЮДЖЕТА'!$V$9:$V$130</c:f>
            </c:numRef>
          </c:val>
        </c:ser>
        <c:ser>
          <c:idx val="16"/>
          <c:order val="16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БЮДЖЕТА'!$U$9:$U$130</c:f>
            </c:numRef>
          </c:val>
        </c:ser>
        <c:ser>
          <c:idx val="15"/>
          <c:order val="15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БЮДЖЕТА'!$T$9:$T$130</c:f>
            </c:numRef>
          </c:val>
        </c:ser>
        <c:ser>
          <c:idx val="14"/>
          <c:order val="14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БЮДЖЕТА'!$S$9:$S$130</c:f>
            </c:numRef>
          </c:val>
        </c:ser>
        <c:ser>
          <c:idx val="13"/>
          <c:order val="13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БЮДЖЕТА'!$R$9:$R$130</c:f>
            </c:numRef>
          </c:val>
        </c:ser>
        <c:ser>
          <c:idx val="12"/>
          <c:order val="12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БЮДЖЕТА'!$Q$9:$Q$130</c:f>
            </c:numRef>
          </c:val>
        </c:ser>
        <c:ser>
          <c:idx val="11"/>
          <c:order val="11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БЮДЖЕТА'!$P$9:$P$130</c:f>
            </c:numRef>
          </c:val>
        </c:ser>
        <c:ser>
          <c:idx val="10"/>
          <c:order val="10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БЮДЖЕТА'!$O$9:$O$130</c:f>
            </c:numRef>
          </c:val>
        </c:ser>
        <c:ser>
          <c:idx val="9"/>
          <c:order val="9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БЮДЖЕТА'!$N$9:$N$130</c:f>
            </c:numRef>
          </c:val>
        </c:ser>
        <c:ser>
          <c:idx val="8"/>
          <c:order val="8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БЮДЖЕТА'!$M$9:$M$130</c:f>
            </c:numRef>
          </c:val>
        </c:ser>
        <c:ser>
          <c:idx val="7"/>
          <c:order val="7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БЮДЖЕТА'!$L$9:$L$130</c:f>
            </c:numRef>
          </c:val>
        </c:ser>
        <c:ser>
          <c:idx val="6"/>
          <c:order val="6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БЮДЖЕТА'!$K$9:$K$130</c:f>
            </c:numRef>
          </c:val>
        </c:ser>
        <c:ser>
          <c:idx val="5"/>
          <c:order val="5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БЮДЖЕТА'!$J$9:$J$130</c:f>
            </c:numRef>
          </c:val>
        </c:ser>
        <c:ser>
          <c:idx val="4"/>
          <c:order val="4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БЮДЖЕТА'!$I$9:$I$130</c:f>
            </c:numRef>
          </c:val>
        </c:ser>
        <c:ser>
          <c:idx val="3"/>
          <c:order val="3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БЮДЖЕТА'!$H$9:$H$130</c:f>
            </c:numRef>
          </c:val>
        </c:ser>
        <c:ser>
          <c:idx val="2"/>
          <c:order val="2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БЮДЖЕТА'!$G$9:$G$130</c:f>
            </c:numRef>
          </c:val>
        </c:ser>
        <c:ser>
          <c:idx val="1"/>
          <c:order val="1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БЮДЖЕТА'!$F$9:$F$130</c:f>
            </c:numRef>
          </c:val>
        </c:ser>
        <c:ser>
          <c:idx val="0"/>
          <c:order val="0"/>
          <c:explosion val="25"/>
          <c:dLbls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БЮДЖЕТА'!$A$9:$D$130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БЮДЖЕТА'!$E$9:$E$130</c:f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41022012046972"/>
          <c:y val="0.288436153292909"/>
          <c:w val="0.33669592267525839"/>
          <c:h val="0.28156812985691648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0"/>
  </c:chart>
  <c:spPr>
    <a:gradFill flip="none" rotWithShape="1">
      <a:gsLst>
        <a:gs pos="0">
          <a:srgbClr val="DDEBCF"/>
        </a:gs>
        <a:gs pos="68000">
          <a:srgbClr val="9CB86E"/>
        </a:gs>
        <a:gs pos="100000">
          <a:srgbClr val="156B13"/>
        </a:gs>
      </a:gsLst>
      <a:path path="circle">
        <a:fillToRect l="100000" t="100000"/>
      </a:path>
      <a:tileRect r="-100000" b="-100000"/>
    </a:gradFill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946BD-737D-45E9-83E2-6CDE22B3A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7EA5-BB56-448E-BFB5-6C2105911127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9946BD-737D-45E9-83E2-6CDE22B3AD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287EA5-BB56-448E-BFB5-6C2105911127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9946BD-737D-45E9-83E2-6CDE22B3ADB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hyperlink" Target="&#1051;&#1080;&#1089;&#1090;%20Microsoft%20Excel.xlsx" TargetMode="Externa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933056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effectLst/>
              </a:rPr>
              <a:t>Отчет об исполнении бюджета Михайловского муниципального района за </a:t>
            </a:r>
            <a:r>
              <a:rPr lang="ru-RU" dirty="0" smtClean="0">
                <a:effectLst/>
              </a:rPr>
              <a:t>2017 </a:t>
            </a:r>
            <a:r>
              <a:rPr lang="ru-RU" dirty="0">
                <a:effectLst/>
              </a:rPr>
              <a:t>год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000240"/>
            <a:ext cx="7999040" cy="298089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Безымянный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76672"/>
            <a:ext cx="1216719" cy="1523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394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3058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Исполнение бюджета по отраслям в </a:t>
            </a:r>
            <a:r>
              <a:rPr lang="ru-RU" sz="3200" b="1" dirty="0" smtClean="0"/>
              <a:t>2017 </a:t>
            </a:r>
            <a:r>
              <a:rPr lang="ru-RU" sz="3200" b="1" dirty="0" smtClean="0"/>
              <a:t>году </a:t>
            </a:r>
            <a:br>
              <a:rPr lang="ru-RU" sz="3200" b="1" dirty="0" smtClean="0"/>
            </a:br>
            <a:r>
              <a:rPr lang="ru-RU" sz="3200" b="1" dirty="0" smtClean="0"/>
              <a:t>(тыс. руб.)</a:t>
            </a:r>
            <a:endParaRPr lang="ru-RU" sz="32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738217"/>
              </p:ext>
            </p:extLst>
          </p:nvPr>
        </p:nvGraphicFramePr>
        <p:xfrm>
          <a:off x="395536" y="1484784"/>
          <a:ext cx="8424936" cy="51930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86768"/>
                <a:gridCol w="1111450"/>
                <a:gridCol w="1058015"/>
                <a:gridCol w="1068703"/>
              </a:tblGrid>
              <a:tr h="5272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Годовой план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endParaRPr lang="ru-RU" sz="11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% Исполнения </a:t>
                      </a:r>
                      <a:endParaRPr lang="ru-RU" sz="11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5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74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180,607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71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174,138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95,95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678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НАЦИОНАЛЬНАЯ </a:t>
                      </a:r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ОБОРОНА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1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712,200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1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712,200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6675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22,130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22,130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67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35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044,900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27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692,753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79,02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5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21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093,422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20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501,477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97,19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95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466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384,233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462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067,722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99,07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314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20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178,560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24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722,652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122,52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314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8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654,312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8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652,197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99,98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67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150,000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150,000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67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2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550,000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548,180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99,93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535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lang="ru-RU" sz="12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100,000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2,866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2,87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4353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БЮДЖЕТАМ СУБЪЕКТОВ РОССИЙСКОЙ ФЕДЕРАЦИИ И МУНИЦИПАЛЬНЫХ ОБРАЗОВАНИЙ ОБЩЕГО ХАРАКТЕРА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20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294,000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20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294,000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03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Структура расходов бюджета по отраслям</a:t>
            </a:r>
            <a:endParaRPr lang="ru-RU" sz="3600" b="1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2426042"/>
              </p:ext>
            </p:extLst>
          </p:nvPr>
        </p:nvGraphicFramePr>
        <p:xfrm>
          <a:off x="251520" y="1340768"/>
          <a:ext cx="8712968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361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926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/>
              <a:t>Исполнение районного бюджета за </a:t>
            </a:r>
            <a:r>
              <a:rPr lang="ru-RU" sz="3200" b="1" i="1" dirty="0" smtClean="0"/>
              <a:t>2017 </a:t>
            </a:r>
            <a:r>
              <a:rPr lang="ru-RU" sz="3200" b="1" i="1" dirty="0" smtClean="0"/>
              <a:t>год</a:t>
            </a:r>
            <a:endParaRPr lang="ru-RU" sz="3200" b="1" i="1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6873846"/>
              </p:ext>
            </p:extLst>
          </p:nvPr>
        </p:nvGraphicFramePr>
        <p:xfrm>
          <a:off x="683568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9703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 smtClean="0"/>
              <a:t>Исполнение районного бюджета в рамках муниципальных программ за </a:t>
            </a:r>
            <a:r>
              <a:rPr lang="ru-RU" sz="3200" b="1" i="1" dirty="0" smtClean="0"/>
              <a:t>2017 </a:t>
            </a:r>
            <a:r>
              <a:rPr lang="ru-RU" sz="3200" b="1" i="1" dirty="0" smtClean="0"/>
              <a:t>год</a:t>
            </a:r>
            <a:endParaRPr lang="ru-RU" sz="3200" b="1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905597"/>
              </p:ext>
            </p:extLst>
          </p:nvPr>
        </p:nvGraphicFramePr>
        <p:xfrm>
          <a:off x="323528" y="1124744"/>
          <a:ext cx="8640960" cy="5334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2348"/>
                <a:gridCol w="1275712"/>
                <a:gridCol w="1262424"/>
                <a:gridCol w="850476"/>
              </a:tblGrid>
              <a:tr h="3539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Наименование показателя</a:t>
                      </a:r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Годовой план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Исполнено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% исполнения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4794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</a:t>
                      </a:r>
                      <a:r>
                        <a:rPr lang="ru-RU" sz="900" u="none" strike="noStrike" dirty="0">
                          <a:effectLst/>
                        </a:rPr>
                        <a:t>Обеспечение жилье молодых семей Михайловского </a:t>
                      </a:r>
                      <a:r>
                        <a:rPr lang="ru-RU" sz="900" u="none" strike="noStrike" dirty="0" smtClean="0">
                          <a:effectLst/>
                        </a:rPr>
                        <a:t>муниципального района "на </a:t>
                      </a:r>
                      <a:r>
                        <a:rPr lang="ru-RU" sz="900" u="none" strike="noStrike" dirty="0">
                          <a:effectLst/>
                        </a:rPr>
                        <a:t>2013-2017 годы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3 937,015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3 937,015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100,00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3693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МП "Развитие дополнительного образования в сфере культуры и искусства на 2016-2018 годы"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13 </a:t>
                      </a:r>
                      <a:r>
                        <a:rPr lang="ru-RU" sz="1050" u="none" strike="noStrike" dirty="0" smtClean="0">
                          <a:effectLst/>
                        </a:rPr>
                        <a:t>355,500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13 </a:t>
                      </a:r>
                      <a:r>
                        <a:rPr lang="ru-RU" sz="1050" u="none" strike="noStrike" dirty="0" smtClean="0">
                          <a:effectLst/>
                        </a:rPr>
                        <a:t>130,801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98,32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3693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МП "Развития образования Михайловского </a:t>
                      </a:r>
                      <a:r>
                        <a:rPr lang="ru-RU" sz="900" u="none" strike="noStrike" dirty="0" smtClean="0">
                          <a:effectLst/>
                        </a:rPr>
                        <a:t>муниципального </a:t>
                      </a:r>
                      <a:r>
                        <a:rPr lang="ru-RU" sz="900" u="none" strike="noStrike" dirty="0">
                          <a:effectLst/>
                        </a:rPr>
                        <a:t>района на 2016-2020 гг."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450 625,364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446 574,333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99,10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3693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</a:t>
                      </a:r>
                      <a:r>
                        <a:rPr lang="ru-RU" sz="900" u="none" strike="noStrike" dirty="0">
                          <a:effectLst/>
                        </a:rPr>
                        <a:t>Развитие муниципальной службы в администрации Михайловского </a:t>
                      </a:r>
                      <a:r>
                        <a:rPr lang="ru-RU" sz="900" u="none" strike="noStrike" dirty="0" smtClean="0">
                          <a:effectLst/>
                        </a:rPr>
                        <a:t>муниципального </a:t>
                      </a:r>
                      <a:r>
                        <a:rPr lang="ru-RU" sz="900" u="none" strike="noStrike" dirty="0">
                          <a:effectLst/>
                        </a:rPr>
                        <a:t>района на 2016-2018 годы" 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32,100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32,100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33436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МП "Комплексные меры по противодействию употреблению наркотиков в Михайловском муниципальном районе на </a:t>
                      </a:r>
                      <a:r>
                        <a:rPr lang="ru-RU" sz="900" u="none" strike="noStrike" dirty="0" smtClean="0">
                          <a:effectLst/>
                        </a:rPr>
                        <a:t>2016-2018 </a:t>
                      </a:r>
                      <a:r>
                        <a:rPr lang="ru-RU" sz="900" u="none" strike="noStrike" dirty="0">
                          <a:effectLst/>
                        </a:rPr>
                        <a:t>годы"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19,662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19,662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100,00</a:t>
                      </a:r>
                      <a:endParaRPr lang="ru-RU" sz="1050" b="0" i="0" u="none" strike="noStrike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6998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</a:t>
                      </a:r>
                      <a:r>
                        <a:rPr lang="ru-RU" sz="900" u="none" strike="noStrike" dirty="0">
                          <a:effectLst/>
                        </a:rPr>
                        <a:t>Профилактика правонарушений в Михайловском муниципальном районе на </a:t>
                      </a:r>
                      <a:r>
                        <a:rPr lang="ru-RU" sz="900" u="none" strike="noStrike" dirty="0" smtClean="0">
                          <a:effectLst/>
                        </a:rPr>
                        <a:t>2017-2020 </a:t>
                      </a:r>
                      <a:r>
                        <a:rPr lang="ru-RU" sz="900" u="none" strike="noStrike" dirty="0">
                          <a:effectLst/>
                        </a:rPr>
                        <a:t>годы"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39,968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39,368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98,50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33436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</a:t>
                      </a:r>
                      <a:r>
                        <a:rPr lang="ru-RU" sz="900" u="none" strike="noStrike" dirty="0">
                          <a:effectLst/>
                        </a:rPr>
                        <a:t>Развитие малого и среднего предпринимательства на территории Михайловского муниципального района на 2015-2017 годы"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81,284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81,284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33436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</a:t>
                      </a:r>
                      <a:r>
                        <a:rPr lang="ru-RU" sz="900" u="none" strike="noStrike" dirty="0">
                          <a:effectLst/>
                        </a:rPr>
                        <a:t>Развитие малоэтажного жилищного строительства на территории Михайловского муниципального района на 2016-2018 годы"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7 371,000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1 671,000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22,67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48487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</a:t>
                      </a:r>
                      <a:r>
                        <a:rPr lang="ru-RU" sz="900" u="none" strike="noStrike" dirty="0">
                          <a:effectLst/>
                        </a:rPr>
                        <a:t>Обеспечение содержания, ремонта автомобильных дорог, мест общего пользования (тротуаров, скверов, пешеходных дорожек и переходов) и сооружений на них Михайловского муниципального района на 2015-2017 годы" 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27 092,136</a:t>
                      </a:r>
                      <a:endParaRPr lang="ru-RU" sz="105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25 902,469</a:t>
                      </a:r>
                      <a:endParaRPr lang="ru-RU" sz="105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95,61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3693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</a:t>
                      </a:r>
                      <a:r>
                        <a:rPr lang="ru-RU" sz="900" u="none" strike="noStrike" dirty="0">
                          <a:effectLst/>
                        </a:rPr>
                        <a:t>Патриотическое воспитание граждан Михайловского муниципального района на </a:t>
                      </a:r>
                      <a:r>
                        <a:rPr lang="ru-RU" sz="900" u="none" strike="noStrike" dirty="0" smtClean="0">
                          <a:effectLst/>
                        </a:rPr>
                        <a:t>2017-2019 </a:t>
                      </a:r>
                      <a:r>
                        <a:rPr lang="ru-RU" sz="900" u="none" strike="noStrike" dirty="0">
                          <a:effectLst/>
                        </a:rPr>
                        <a:t>годы"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90,000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90,000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3693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МП "Молодежь Михайловского муниципального района на </a:t>
                      </a:r>
                      <a:r>
                        <a:rPr lang="ru-RU" sz="900" u="none" strike="noStrike" dirty="0" smtClean="0">
                          <a:effectLst/>
                        </a:rPr>
                        <a:t>2017-2019 </a:t>
                      </a:r>
                      <a:r>
                        <a:rPr lang="ru-RU" sz="900" u="none" strike="noStrike" dirty="0">
                          <a:effectLst/>
                        </a:rPr>
                        <a:t>годы"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17,000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17,000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6998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</a:t>
                      </a:r>
                      <a:r>
                        <a:rPr lang="ru-RU" sz="900" u="none" strike="noStrike" dirty="0">
                          <a:effectLst/>
                        </a:rPr>
                        <a:t>Развитие физической культуры и спорта Михайловского муниципального района на 2016-2020 годы"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150,00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150,00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23693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МП  "Развитие культуры Михайловского муниципального </a:t>
                      </a:r>
                      <a:r>
                        <a:rPr lang="ru-RU" sz="900" u="none" strike="noStrike" dirty="0" smtClean="0">
                          <a:effectLst/>
                        </a:rPr>
                        <a:t>района на </a:t>
                      </a:r>
                      <a:r>
                        <a:rPr lang="ru-RU" sz="900" u="none" strike="noStrike" dirty="0">
                          <a:effectLst/>
                        </a:rPr>
                        <a:t>2016-2018 годы"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19 455,000</a:t>
                      </a:r>
                      <a:endParaRPr lang="ru-RU" sz="105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23 999,092</a:t>
                      </a:r>
                      <a:endParaRPr lang="ru-RU" sz="105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123,36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36365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</a:t>
                      </a:r>
                      <a:r>
                        <a:rPr lang="ru-RU" sz="900" u="none" strike="noStrike" dirty="0">
                          <a:effectLst/>
                        </a:rPr>
                        <a:t>Программа комплексного развития систем коммунальной инфраструктуры Михайловского муниципального района на 2012-2020 годы"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17 579,140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17 272,493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98,26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35150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</a:rPr>
                        <a:t>МП "Развитие </a:t>
                      </a:r>
                      <a:r>
                        <a:rPr lang="ru-RU" sz="900" u="none" strike="noStrike" dirty="0">
                          <a:effectLst/>
                        </a:rPr>
                        <a:t>Многофункционального центра предоставления государственных и муниципальных услуг населению Михайловского муниципального района Приморского </a:t>
                      </a:r>
                      <a:r>
                        <a:rPr lang="ru-RU" sz="900" u="none" strike="noStrike" dirty="0" smtClean="0">
                          <a:effectLst/>
                        </a:rPr>
                        <a:t>края" </a:t>
                      </a:r>
                      <a:r>
                        <a:rPr lang="ru-RU" sz="900" u="none" strike="noStrike" dirty="0">
                          <a:effectLst/>
                        </a:rPr>
                        <a:t>на 2016-2018 годы</a:t>
                      </a:r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11 </a:t>
                      </a:r>
                      <a:r>
                        <a:rPr lang="ru-RU" sz="1050" u="none" strike="noStrike" dirty="0" smtClean="0">
                          <a:effectLst/>
                        </a:rPr>
                        <a:t>560,602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11 </a:t>
                      </a:r>
                      <a:r>
                        <a:rPr lang="ru-RU" sz="1050" u="none" strike="noStrike" dirty="0" smtClean="0">
                          <a:effectLst/>
                        </a:rPr>
                        <a:t>560,602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  <a:tr h="443981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dirty="0" smtClean="0">
                          <a:effectLst/>
                        </a:rPr>
                        <a:t>МП «Обеспечение безопасности дорожного движения в Михайловском муниципальном районе  на 2017-2021 годы»</a:t>
                      </a:r>
                      <a:endParaRPr lang="ru-RU" sz="900" b="1" i="1" u="none" strike="noStrike" dirty="0" smtClean="0"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9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10,000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effectLst/>
                        </a:rPr>
                        <a:t>10,000</a:t>
                      </a:r>
                      <a:endParaRPr lang="ru-RU" sz="105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100,00</a:t>
                      </a:r>
                      <a:endParaRPr lang="ru-RU" sz="105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596" marR="4596" marT="459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7224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206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b="1" i="1" dirty="0" smtClean="0"/>
              <a:t>Нормативная база бюджетного процесса</a:t>
            </a:r>
            <a:endParaRPr lang="ru-RU" sz="3000" b="1" i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71600" y="1556792"/>
            <a:ext cx="74888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Бюджетный кодекс Российской Федерации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560" y="2492896"/>
            <a:ext cx="2160240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Решение Думы Михайловского муниципального района от 13.12.2016 г. № 146 «Об утверждении районного бюджета   Михайловского муниципального     района   на 2017 год и плановый период   2018 и 2019 годов»</a:t>
            </a:r>
            <a:endParaRPr lang="ru-RU" sz="1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91880" y="2492896"/>
            <a:ext cx="2160240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Федеральный закон от 06.10.2003 N 131-ФЗ "Об общих принципах организации местного самоуправления в Российской Федерации"</a:t>
            </a:r>
            <a:endParaRPr lang="ru-RU" sz="1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380162" y="2481728"/>
            <a:ext cx="2088232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Положение о бюджетном процессе в Михайловском муниципальном районе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3568" y="4941168"/>
            <a:ext cx="2016224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Основные направление бюджетной и налоговой политики в Михайловском муниципальном районе</a:t>
            </a:r>
            <a:endParaRPr lang="ru-RU" sz="1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63888" y="4929125"/>
            <a:ext cx="2088232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Устав Михайловского муниципального района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58236" y="4893824"/>
            <a:ext cx="2146212" cy="18448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Нормативные правовые акты Михайловского муниципального 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05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936104"/>
          </a:xfrm>
        </p:spPr>
        <p:txBody>
          <a:bodyPr>
            <a:normAutofit/>
          </a:bodyPr>
          <a:lstStyle/>
          <a:p>
            <a:pPr algn="ctr"/>
            <a:r>
              <a:rPr lang="ru-RU" sz="2500" b="1" i="1" dirty="0" smtClean="0"/>
              <a:t>Основные параметры бюджета Михайловского муниципального района за 2017 год (тыс. руб.)</a:t>
            </a:r>
            <a:endParaRPr lang="ru-RU" sz="2500" b="1" i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39552" y="1988840"/>
            <a:ext cx="1944216" cy="2664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634 776,87</a:t>
            </a:r>
          </a:p>
          <a:p>
            <a:pPr algn="ctr"/>
            <a:r>
              <a:rPr lang="ru-RU" dirty="0" smtClean="0"/>
              <a:t>в </a:t>
            </a:r>
            <a:r>
              <a:rPr lang="ru-RU" dirty="0" err="1" smtClean="0"/>
              <a:t>т.ч</a:t>
            </a:r>
            <a:r>
              <a:rPr lang="ru-RU" dirty="0" smtClean="0"/>
              <a:t>. Собственные</a:t>
            </a:r>
          </a:p>
          <a:p>
            <a:pPr algn="ctr"/>
            <a:r>
              <a:rPr lang="ru-RU" dirty="0" smtClean="0"/>
              <a:t>252 830,79</a:t>
            </a:r>
          </a:p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139952" y="1988840"/>
            <a:ext cx="1872208" cy="2736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639 540,32 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64288" y="1988840"/>
            <a:ext cx="1728192" cy="2808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4 763,45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340768"/>
            <a:ext cx="16561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ДОХОДЫ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47964" y="1340768"/>
            <a:ext cx="16561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РАСХОДЫ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196676" y="1340768"/>
            <a:ext cx="16561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ДЕФИЦИТ</a:t>
            </a:r>
            <a:endParaRPr lang="ru-RU" dirty="0"/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2843808" y="3068960"/>
            <a:ext cx="936104" cy="32403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Минус 8"/>
          <p:cNvSpPr/>
          <p:nvPr/>
        </p:nvSpPr>
        <p:spPr>
          <a:xfrm>
            <a:off x="6142143" y="2863788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99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305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/>
              <a:t>Основные параметры исполнения бюджета Михайловского муниципального района за 2017 год (тыс. руб.)</a:t>
            </a:r>
            <a:endParaRPr lang="ru-RU" sz="2800" b="1" i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293184"/>
              </p:ext>
            </p:extLst>
          </p:nvPr>
        </p:nvGraphicFramePr>
        <p:xfrm>
          <a:off x="611560" y="1412776"/>
          <a:ext cx="7776864" cy="47347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5713"/>
                <a:gridCol w="1645831"/>
                <a:gridCol w="1591388"/>
                <a:gridCol w="2093932"/>
              </a:tblGrid>
              <a:tr h="4670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Показатели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Факт </a:t>
                      </a:r>
                      <a:r>
                        <a:rPr lang="ru-RU" sz="2000" u="none" strike="noStrike" dirty="0" smtClean="0">
                          <a:effectLst/>
                        </a:rPr>
                        <a:t>2016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Факт </a:t>
                      </a:r>
                      <a:r>
                        <a:rPr lang="ru-RU" sz="2000" u="none" strike="noStrike" dirty="0" smtClean="0">
                          <a:effectLst/>
                        </a:rPr>
                        <a:t>2017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</a:rPr>
                        <a:t>2017 </a:t>
                      </a:r>
                      <a:r>
                        <a:rPr lang="ru-RU" sz="2000" u="none" strike="noStrike" dirty="0">
                          <a:effectLst/>
                        </a:rPr>
                        <a:t>г. к </a:t>
                      </a:r>
                      <a:r>
                        <a:rPr lang="ru-RU" sz="2000" u="none" strike="noStrike" dirty="0" smtClean="0">
                          <a:effectLst/>
                        </a:rPr>
                        <a:t>2016 </a:t>
                      </a:r>
                      <a:r>
                        <a:rPr lang="ru-RU" sz="2000" u="none" strike="noStrike" dirty="0">
                          <a:effectLst/>
                        </a:rPr>
                        <a:t>г. (%)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50770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Доходы, в том числе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</a:t>
                      </a:r>
                      <a:r>
                        <a:rPr lang="ru-RU" sz="2000" u="none" strike="noStrike" dirty="0" smtClean="0">
                          <a:effectLst/>
                        </a:rPr>
                        <a:t>   617 895,59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</a:t>
                      </a:r>
                      <a:r>
                        <a:rPr lang="ru-RU" sz="2000" u="none" strike="noStrike" dirty="0" smtClean="0">
                          <a:effectLst/>
                        </a:rPr>
                        <a:t> 634 776,86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      </a:t>
                      </a:r>
                      <a:r>
                        <a:rPr lang="ru-RU" sz="2000" u="none" strike="noStrike" dirty="0" smtClean="0">
                          <a:effectLst/>
                        </a:rPr>
                        <a:t>102,73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50770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Собственные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</a:t>
                      </a:r>
                      <a:r>
                        <a:rPr lang="ru-RU" sz="2000" u="none" strike="noStrike" dirty="0" smtClean="0">
                          <a:effectLst/>
                        </a:rPr>
                        <a:t>260 956,31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</a:rPr>
                        <a:t>252 830,79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      </a:t>
                      </a:r>
                      <a:r>
                        <a:rPr lang="ru-RU" sz="2000" u="none" strike="noStrike" dirty="0" smtClean="0">
                          <a:effectLst/>
                        </a:rPr>
                        <a:t>96,87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50770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межбюджетные трансферты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</a:t>
                      </a:r>
                      <a:r>
                        <a:rPr lang="ru-RU" sz="2000" u="none" strike="noStrike" dirty="0" smtClean="0">
                          <a:effectLst/>
                        </a:rPr>
                        <a:t>356 939,28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</a:rPr>
                        <a:t>381 946,08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      </a:t>
                      </a:r>
                      <a:r>
                        <a:rPr lang="ru-RU" sz="2000" u="none" strike="noStrike" dirty="0" smtClean="0">
                          <a:effectLst/>
                        </a:rPr>
                        <a:t>107,01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50770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Расходы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</a:t>
                      </a:r>
                      <a:r>
                        <a:rPr lang="ru-RU" sz="2000" u="none" strike="noStrike" dirty="0" smtClean="0">
                          <a:effectLst/>
                        </a:rPr>
                        <a:t>    615 115,46   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smtClean="0">
                          <a:effectLst/>
                        </a:rPr>
                        <a:t>    639 540,32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      </a:t>
                      </a:r>
                      <a:r>
                        <a:rPr lang="ru-RU" sz="2000" u="none" strike="noStrike" dirty="0" smtClean="0">
                          <a:effectLst/>
                        </a:rPr>
                        <a:t>103,97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50770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Дефицит (профицит)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</a:t>
                      </a:r>
                      <a:r>
                        <a:rPr lang="ru-RU" sz="2000" u="none" strike="noStrike" dirty="0" smtClean="0">
                          <a:effectLst/>
                        </a:rPr>
                        <a:t>   2 780,13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     </a:t>
                      </a:r>
                      <a:r>
                        <a:rPr lang="ru-RU" sz="2000" u="none" strike="noStrike" dirty="0" smtClean="0">
                          <a:effectLst/>
                        </a:rPr>
                        <a:t>-4 760,50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smtClean="0">
                          <a:effectLst/>
                        </a:rPr>
                        <a:t>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50770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Остатки на счетах бюджета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</a:t>
                      </a:r>
                      <a:r>
                        <a:rPr lang="ru-RU" sz="2000" u="none" strike="noStrike" dirty="0" smtClean="0">
                          <a:effectLst/>
                        </a:rPr>
                        <a:t>2</a:t>
                      </a:r>
                      <a:r>
                        <a:rPr lang="ru-RU" sz="2000" u="none" strike="noStrike" baseline="0" dirty="0" smtClean="0">
                          <a:effectLst/>
                        </a:rPr>
                        <a:t> 780,13</a:t>
                      </a:r>
                      <a:r>
                        <a:rPr lang="ru-RU" sz="2000" u="none" strike="noStrike" dirty="0" smtClean="0">
                          <a:effectLst/>
                        </a:rPr>
                        <a:t>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        </a:t>
                      </a:r>
                      <a:r>
                        <a:rPr lang="ru-RU" sz="2000" u="none" strike="noStrike" dirty="0" smtClean="0">
                          <a:effectLst/>
                        </a:rPr>
                        <a:t> 3 874,36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                 </a:t>
                      </a:r>
                      <a:r>
                        <a:rPr lang="ru-RU" sz="2000" u="none" strike="noStrike" dirty="0" smtClean="0">
                          <a:effectLst/>
                        </a:rPr>
                        <a:t>139,36  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735156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</a:rPr>
                        <a:t>Заемные средства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                                   -  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                                 -  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 </a:t>
                      </a:r>
                      <a:r>
                        <a:rPr lang="ru-RU" sz="2000" u="none" strike="noStrike" dirty="0" smtClean="0">
                          <a:effectLst/>
                        </a:rPr>
                        <a:t>-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07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Структура налоговых и неналоговых доходов бюджета за 2017 год</a:t>
            </a:r>
            <a:endParaRPr lang="ru-RU" sz="3200" b="1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2781330"/>
              </p:ext>
            </p:extLst>
          </p:nvPr>
        </p:nvGraphicFramePr>
        <p:xfrm>
          <a:off x="251520" y="1340768"/>
          <a:ext cx="8748464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844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305800" cy="57606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Поступление собственных налогов в бюджет района за 2017 год</a:t>
            </a:r>
            <a:endParaRPr lang="ru-RU" sz="36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96228"/>
              </p:ext>
            </p:extLst>
          </p:nvPr>
        </p:nvGraphicFramePr>
        <p:xfrm>
          <a:off x="395536" y="1484784"/>
          <a:ext cx="7920881" cy="46984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7402"/>
                <a:gridCol w="1454026"/>
                <a:gridCol w="1464193"/>
                <a:gridCol w="1125260"/>
              </a:tblGrid>
              <a:tr h="5267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налога (сбора)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на 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за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2017 год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endParaRPr lang="ru-RU" sz="140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ctr"/>
                </a:tc>
              </a:tr>
              <a:tr h="26866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256 488,10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252 830,79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98,57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2092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695,00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169 741,92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103,06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20549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12 600,00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12 468,07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98,95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2092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13 220,00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13 416,17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101,48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2092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3 100,00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3 247,89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104,77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81912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34 280,00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37 624,85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109,76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41253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ПЛАТЕЖИ ПРИ ПОЛЬЗОВАНИИ ПРИРОДНЫМИ РЕСУРСАМИ 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2</a:t>
                      </a:r>
                      <a:r>
                        <a:rPr lang="ru-RU" sz="14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350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2 342,11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99,66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61582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(РАБОТ) И КОМПЕНСАЦИИ ЗАТРАТ ГОСУДАРСТВА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1 750,00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1 905,65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108,89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41253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МАТЕРИАЛЬНЫХ И НЕМАТЕРИАЛЬНЫХ АКТИВОВ 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22 393,10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9 645,72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43,07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41253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САНКЦИИ, ВОЗМЕЩЕНИЕ УЩЕРБА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2 100,00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2 443,31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116,35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  <a:tr h="2092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НЕНАЛОГОВЫЕ ДОХОДЫ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-4,90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49" marR="6249" marT="624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787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/>
              <a:t>Недоимка по платежам в бюджет Михайловского муниципального района (тыс. руб.)</a:t>
            </a:r>
            <a:endParaRPr lang="ru-RU" sz="40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418595"/>
              </p:ext>
            </p:extLst>
          </p:nvPr>
        </p:nvGraphicFramePr>
        <p:xfrm>
          <a:off x="179513" y="1844824"/>
          <a:ext cx="8784975" cy="4454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6383"/>
                <a:gridCol w="1368152"/>
                <a:gridCol w="1656184"/>
                <a:gridCol w="1152128"/>
                <a:gridCol w="1152128"/>
              </a:tblGrid>
              <a:tr h="4278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налогов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Местный бюджет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16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начало текущего года 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последнюю отчетную дату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Прирост, снижение            (тыс. руб.)</a:t>
                      </a:r>
                      <a:endParaRPr lang="ru-RU" sz="18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Рост, снижение           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834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налог на вмененный доход 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9 600,00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9 742,86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142,86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101,48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475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3 175,00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3 176,01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1,01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100,03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983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Налог, взимаемый в связи с применением патентной системы налогообложения,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зачисляемый в бюджеты муниципальных районов.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445,00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497,30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52,30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111,75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8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13 220,00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13 416,17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196,17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101,48</a:t>
                      </a:r>
                      <a:endParaRPr lang="ru-RU" sz="18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55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Объемы безвозмездных перечислений в бюджет Михайловского муниципального района в </a:t>
            </a:r>
            <a:r>
              <a:rPr lang="ru-RU" sz="3200" b="1" dirty="0" smtClean="0"/>
              <a:t>2017 </a:t>
            </a:r>
            <a:r>
              <a:rPr lang="ru-RU" sz="3200" b="1" dirty="0" smtClean="0"/>
              <a:t>году</a:t>
            </a:r>
            <a:endParaRPr lang="ru-RU" sz="3200" b="1" dirty="0"/>
          </a:p>
        </p:txBody>
      </p:sp>
      <p:graphicFrame>
        <p:nvGraphicFramePr>
          <p:cNvPr id="3" name="Диаграмма 2">
            <a:hlinkClick r:id="rId2" action="ppaction://hlinkfile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934157"/>
              </p:ext>
            </p:extLst>
          </p:nvPr>
        </p:nvGraphicFramePr>
        <p:xfrm flipH="1">
          <a:off x="8676455" y="6309320"/>
          <a:ext cx="45719" cy="72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657544154"/>
              </p:ext>
            </p:extLst>
          </p:nvPr>
        </p:nvGraphicFramePr>
        <p:xfrm>
          <a:off x="971600" y="1700808"/>
          <a:ext cx="748883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476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3058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 smtClean="0"/>
              <a:t>Структура расходов бюджета района за </a:t>
            </a:r>
            <a:r>
              <a:rPr lang="ru-RU" sz="2800" b="1" i="1" dirty="0" smtClean="0"/>
              <a:t>2017 </a:t>
            </a:r>
            <a:r>
              <a:rPr lang="ru-RU" sz="2800" b="1" i="1" dirty="0" smtClean="0"/>
              <a:t>год</a:t>
            </a:r>
            <a:endParaRPr lang="ru-RU" sz="2800" b="1" i="1" dirty="0"/>
          </a:p>
        </p:txBody>
      </p:sp>
      <p:sp>
        <p:nvSpPr>
          <p:cNvPr id="3" name="Овал 2"/>
          <p:cNvSpPr/>
          <p:nvPr/>
        </p:nvSpPr>
        <p:spPr>
          <a:xfrm>
            <a:off x="107504" y="1556793"/>
            <a:ext cx="3960440" cy="41044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Социальная сфера – </a:t>
            </a:r>
            <a:r>
              <a:rPr lang="ru-RU" sz="2800" dirty="0" smtClean="0"/>
              <a:t>80,67%</a:t>
            </a:r>
            <a:endParaRPr lang="ru-RU" sz="2800" dirty="0"/>
          </a:p>
        </p:txBody>
      </p:sp>
      <p:sp>
        <p:nvSpPr>
          <p:cNvPr id="4" name="Овал 3"/>
          <p:cNvSpPr/>
          <p:nvPr/>
        </p:nvSpPr>
        <p:spPr>
          <a:xfrm>
            <a:off x="3419872" y="1484784"/>
            <a:ext cx="2448272" cy="2149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Национальная экономика, ЖКХ – </a:t>
            </a:r>
            <a:r>
              <a:rPr lang="ru-RU" dirty="0" smtClean="0"/>
              <a:t>7,54%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915816" y="3501008"/>
            <a:ext cx="2952328" cy="2808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Общегосударственные вопросы, средства массовой информации, национальная оборона  - </a:t>
            </a:r>
            <a:r>
              <a:rPr lang="ru-RU" dirty="0" smtClean="0"/>
              <a:t>11,79%</a:t>
            </a:r>
            <a:endParaRPr lang="ru-RU" dirty="0" smtClean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44208" y="2559320"/>
            <a:ext cx="2448272" cy="1733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Общий объем расходов</a:t>
            </a:r>
          </a:p>
          <a:p>
            <a:pPr algn="ctr"/>
            <a:r>
              <a:rPr lang="ru-RU" dirty="0" smtClean="0"/>
              <a:t>639 540,32 тыс. руб.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53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1182</TotalTime>
  <Words>996</Words>
  <Application>Microsoft Office PowerPoint</Application>
  <PresentationFormat>Экран (4:3)</PresentationFormat>
  <Paragraphs>264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Отчет об исполнении бюджета Михайловского муниципального района за 2017 год </vt:lpstr>
      <vt:lpstr>Нормативная база бюджетного процесса</vt:lpstr>
      <vt:lpstr>Основные параметры бюджета Михайловского муниципального района за 2017 год (тыс. руб.)</vt:lpstr>
      <vt:lpstr>Основные параметры исполнения бюджета Михайловского муниципального района за 2017 год (тыс. руб.)</vt:lpstr>
      <vt:lpstr>Структура налоговых и неналоговых доходов бюджета за 2017 год</vt:lpstr>
      <vt:lpstr>Поступление собственных налогов в бюджет района за 2017 год</vt:lpstr>
      <vt:lpstr>Недоимка по платежам в бюджет Михайловского муниципального района (тыс. руб.)</vt:lpstr>
      <vt:lpstr>Объемы безвозмездных перечислений в бюджет Михайловского муниципального района в 2017 году</vt:lpstr>
      <vt:lpstr>Структура расходов бюджета района за 2017 год</vt:lpstr>
      <vt:lpstr>Исполнение бюджета по отраслям в 2017 году  (тыс. руб.)</vt:lpstr>
      <vt:lpstr>Структура расходов бюджета по отраслям</vt:lpstr>
      <vt:lpstr>Исполнение районного бюджета за 2017 год</vt:lpstr>
      <vt:lpstr>Исполнение районного бюджета в рамках муниципальных программ за 2017 год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Михайловского муниципального района за 2016 год</dc:title>
  <dc:creator>Администратор</dc:creator>
  <cp:lastModifiedBy>TaranenkoIU</cp:lastModifiedBy>
  <cp:revision>52</cp:revision>
  <dcterms:created xsi:type="dcterms:W3CDTF">2018-04-18T01:16:34Z</dcterms:created>
  <dcterms:modified xsi:type="dcterms:W3CDTF">2020-04-09T07:24:43Z</dcterms:modified>
</cp:coreProperties>
</file>